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7"/>
  </p:notesMasterIdLst>
  <p:handoutMasterIdLst>
    <p:handoutMasterId r:id="rId28"/>
  </p:handoutMasterIdLst>
  <p:sldIdLst>
    <p:sldId id="355" r:id="rId7"/>
    <p:sldId id="369" r:id="rId8"/>
    <p:sldId id="370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88216" autoAdjust="0"/>
  </p:normalViewPr>
  <p:slideViewPr>
    <p:cSldViewPr snapToGrid="0">
      <p:cViewPr>
        <p:scale>
          <a:sx n="107" d="100"/>
          <a:sy n="107" d="100"/>
        </p:scale>
        <p:origin x="1120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13/12/2017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13/12/2017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9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97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7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8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2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469580"/>
          </a:xfrm>
        </p:spPr>
        <p:txBody>
          <a:bodyPr/>
          <a:lstStyle/>
          <a:p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dirty="0" smtClean="0"/>
              <a:t>Dr</a:t>
            </a:r>
            <a:r>
              <a:rPr lang="en-US" dirty="0"/>
              <a:t>. Slobodan </a:t>
            </a:r>
            <a:r>
              <a:rPr lang="en-US" dirty="0" err="1" smtClean="0"/>
              <a:t>Ilic</a:t>
            </a:r>
            <a:endParaRPr lang="en-US" dirty="0" smtClean="0"/>
          </a:p>
          <a:p>
            <a:r>
              <a:rPr lang="en-US" altLang="zh-CN" dirty="0" err="1" smtClean="0"/>
              <a:t>Wintersemester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2017/18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Chair for Computer Aided Medical Procedures &amp; Augmented Reality</a:t>
            </a:r>
            <a:endParaRPr lang="de-DE" dirty="0"/>
          </a:p>
          <a:p>
            <a:r>
              <a:rPr lang="de-DE" dirty="0"/>
              <a:t>Technische Universität </a:t>
            </a:r>
            <a:r>
              <a:rPr lang="de-DE" dirty="0" smtClean="0"/>
              <a:t>München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en-US" altLang="zh-CN" dirty="0" smtClean="0"/>
              <a:t>WANG,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Pengyuan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GAO,</a:t>
            </a:r>
            <a:r>
              <a:rPr lang="zh-CN" altLang="en-US" dirty="0" smtClean="0"/>
              <a:t> </a:t>
            </a:r>
            <a:r>
              <a:rPr lang="en-US" altLang="zh-CN" dirty="0" smtClean="0"/>
              <a:t>Yingqiang</a:t>
            </a:r>
          </a:p>
          <a:p>
            <a:r>
              <a:rPr lang="en-US" altLang="zh-CN" dirty="0" smtClean="0"/>
              <a:t>Student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RCI</a:t>
            </a:r>
            <a:endParaRPr lang="de-DE" dirty="0" smtClean="0"/>
          </a:p>
          <a:p>
            <a:r>
              <a:rPr lang="en-US" altLang="zh-CN" dirty="0" smtClean="0"/>
              <a:t>14.12.2017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1.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Choose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triangle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visually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observed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perspectives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giving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image.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case,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selected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triangle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altLang="zh-CN" dirty="0" smtClean="0"/>
                  <a:t>ACF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our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roi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which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contains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sub-triangle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area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i="1" dirty="0" smtClean="0">
                        <a:latin typeface="Cambria Math" charset="0"/>
                      </a:rPr>
                      <m:t>𝐴𝐵𝐹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𝐵𝐶𝐹</m:t>
                    </m:r>
                  </m:oMath>
                </a14:m>
                <a:r>
                  <a:rPr lang="zh-CN" alt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dirty="0" smtClean="0">
                    <a:ea typeface="Cambria Math" charset="0"/>
                    <a:cs typeface="Cambria Math" charset="0"/>
                  </a:rPr>
                  <a:t>and</a:t>
                </a:r>
                <a:r>
                  <a:rPr lang="zh-CN" alt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𝐴𝐵𝐶</m:t>
                    </m:r>
                  </m:oMath>
                </a14:m>
                <a:endParaRPr lang="en-US" altLang="zh-CN" dirty="0" smtClean="0">
                  <a:ea typeface="Cambria Math" charset="0"/>
                  <a:cs typeface="Cambria Math" charset="0"/>
                </a:endParaRPr>
              </a:p>
              <a:p>
                <a:endParaRPr lang="en-US" altLang="zh-CN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altLang="zh-CN" dirty="0" smtClean="0"/>
                  <a:t>2.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roi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vl_sift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3.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matching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new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features</a:t>
                </a:r>
              </a:p>
              <a:p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altLang="zh-CN" dirty="0"/>
                  <a:t>ACF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Task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t</a:t>
                </a:r>
                <a:r>
                  <a:rPr lang="en-US" altLang="zh-CN" dirty="0" smtClean="0"/>
                  <a:t>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vl_ubcmatch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/>
                  <a:t>r</a:t>
                </a:r>
                <a:r>
                  <a:rPr lang="en-US" altLang="zh-CN" dirty="0" smtClean="0"/>
                  <a:t>eturn</a:t>
                </a:r>
                <a:r>
                  <a:rPr lang="zh-CN" altLang="en-US" dirty="0" smtClean="0">
                    <a:solidFill>
                      <a:srgbClr val="999999"/>
                    </a:solidFill>
                  </a:rPr>
                  <a:t> </a:t>
                </a:r>
                <a:r>
                  <a:rPr lang="en-US" altLang="zh-CN" dirty="0">
                    <a:solidFill>
                      <a:srgbClr val="999999"/>
                    </a:solidFill>
                  </a:rPr>
                  <a:t>matches, scores</a:t>
                </a:r>
              </a:p>
              <a:p>
                <a:endParaRPr lang="en-US" altLang="zh-CN" dirty="0" smtClean="0">
                  <a:solidFill>
                    <a:srgbClr val="999999"/>
                  </a:solidFill>
                </a:endParaRPr>
              </a:p>
              <a:p>
                <a:r>
                  <a:rPr lang="en-US" altLang="zh-CN" dirty="0"/>
                  <a:t>w</a:t>
                </a:r>
                <a:r>
                  <a:rPr lang="en-US" altLang="zh-CN" dirty="0" smtClean="0"/>
                  <a:t>here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matches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contains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indeces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matched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scores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Euclidean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distance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between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matched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pair</a:t>
                </a:r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now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have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2D-3D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correspondence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matched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bank</a:t>
                </a:r>
                <a:endParaRPr lang="en-US" altLang="zh-CN" dirty="0"/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mr-IN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33" t="-1038" b="-2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endParaRPr lang="de-DE" sz="3000" dirty="0"/>
          </a:p>
        </p:txBody>
      </p:sp>
      <p:grpSp>
        <p:nvGrpSpPr>
          <p:cNvPr id="23" name="组 22"/>
          <p:cNvGrpSpPr/>
          <p:nvPr/>
        </p:nvGrpSpPr>
        <p:grpSpPr>
          <a:xfrm>
            <a:off x="5419449" y="2861954"/>
            <a:ext cx="3261413" cy="1840676"/>
            <a:chOff x="5651967" y="2480681"/>
            <a:chExt cx="2933234" cy="15139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967" y="2480681"/>
              <a:ext cx="2933234" cy="1513998"/>
            </a:xfrm>
            <a:prstGeom prst="rect">
              <a:avLst/>
            </a:prstGeom>
          </p:spPr>
        </p:pic>
        <p:cxnSp>
          <p:nvCxnSpPr>
            <p:cNvPr id="8" name="直线连接符 7"/>
            <p:cNvCxnSpPr/>
            <p:nvPr/>
          </p:nvCxnSpPr>
          <p:spPr>
            <a:xfrm flipV="1">
              <a:off x="5898183" y="2773479"/>
              <a:ext cx="1126347" cy="3270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flipV="1">
              <a:off x="6788360" y="2773478"/>
              <a:ext cx="248281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5898183" y="3112593"/>
              <a:ext cx="890177" cy="5873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5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4.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Implement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RANSAC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Initialize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parameter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where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𝑒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probability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outlier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𝑠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number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number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desired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probability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get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good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/>
                  <a:t>w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(1−(1−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So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number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as:</a:t>
                </a:r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⁡(1−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mr-IN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33" t="-1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00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319090" y="1762188"/>
                <a:ext cx="8824910" cy="4699572"/>
              </a:xfrm>
            </p:spPr>
            <p:txBody>
              <a:bodyPr/>
              <a:lstStyle/>
              <a:p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chosed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1" smtClean="0">
                        <a:latin typeface="Cambria Math" charset="0"/>
                      </a:rPr>
                      <m:t>=0.9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𝑒</m:t>
                    </m:r>
                    <m:r>
                      <a:rPr lang="en-US" altLang="zh-CN" b="0" i="1" smtClean="0">
                        <a:latin typeface="Cambria Math" charset="0"/>
                      </a:rPr>
                      <m:t>=0.4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since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P3P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𝑠</m:t>
                    </m:r>
                    <m:r>
                      <a:rPr lang="en-US" altLang="zh-CN" b="0" i="1" smtClean="0">
                        <a:latin typeface="Cambria Math" charset="0"/>
                      </a:rPr>
                      <m:t>=4</m:t>
                    </m:r>
                  </m:oMath>
                </a14:m>
                <a:endParaRPr lang="en-US" altLang="zh-CN" b="0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w</a:t>
                </a:r>
                <a:r>
                  <a:rPr lang="en-US" altLang="zh-CN" b="0" dirty="0" smtClean="0"/>
                  <a:t>e</a:t>
                </a:r>
                <a:r>
                  <a:rPr lang="zh-CN" altLang="en-US" b="0" dirty="0" smtClean="0"/>
                  <a:t> </a:t>
                </a:r>
                <a:r>
                  <a:rPr lang="en-US" altLang="zh-CN" b="0" dirty="0" smtClean="0"/>
                  <a:t>also</a:t>
                </a:r>
                <a:r>
                  <a:rPr lang="zh-CN" altLang="en-US" b="0" dirty="0" smtClean="0"/>
                  <a:t> </a:t>
                </a:r>
                <a:r>
                  <a:rPr lang="en-US" altLang="zh-CN" dirty="0" err="1" smtClean="0"/>
                  <a:t>chosed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threshold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outlier_crit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judge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whether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outlier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not</a:t>
                </a:r>
                <a:endParaRPr lang="en-US" altLang="zh-CN" b="0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Loop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samples:</a:t>
                </a:r>
              </a:p>
              <a:p>
                <a:endParaRPr lang="en-US" altLang="zh-CN" b="0" dirty="0" smtClean="0"/>
              </a:p>
              <a:p>
                <a:r>
                  <a:rPr lang="en-US" altLang="zh-CN" dirty="0" smtClean="0"/>
                  <a:t>step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select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bank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estimateWorldCameraPose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</a:p>
              <a:p>
                <a:endParaRPr lang="en-US" altLang="zh-CN" b="0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step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2: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/>
                  <a:t>calculate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extrinsic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matrix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calling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 err="1">
                    <a:solidFill>
                      <a:srgbClr val="999999"/>
                    </a:solidFill>
                  </a:rPr>
                  <a:t>cameraPoseToExtrinsics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</a:p>
              <a:p>
                <a:endParaRPr lang="en-US" altLang="zh-CN" b="0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 smtClean="0"/>
                  <a:t>step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reprojection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2D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r>
                  <a:rPr lang="en-US" altLang="zh-CN" dirty="0" err="1" smtClean="0">
                    <a:solidFill>
                      <a:srgbClr val="999999"/>
                    </a:solidFill>
                  </a:rPr>
                  <a:t>worldToImage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  <a:r>
                  <a:rPr lang="zh-CN" altLang="en-US" dirty="0" smtClean="0">
                    <a:solidFill>
                      <a:srgbClr val="999999"/>
                    </a:solidFill>
                  </a:rPr>
                  <a:t> </a:t>
                </a:r>
                <a:endParaRPr lang="en-US" altLang="zh-CN" dirty="0" smtClean="0">
                  <a:solidFill>
                    <a:srgbClr val="999999"/>
                  </a:solidFill>
                </a:endParaRPr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tep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4: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calculate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Euclidean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distance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between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pre-calculated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2D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feature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points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reprojected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ones.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Extract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inliers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from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total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count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amount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-US" altLang="zh-CN" b="0" dirty="0" smtClean="0"/>
              </a:p>
              <a:p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5: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camera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inliers</a:t>
                </a:r>
              </a:p>
              <a:p>
                <a:endParaRPr lang="en-US" altLang="zh-CN" b="0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mr-IN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762188"/>
                <a:ext cx="8824910" cy="4699572"/>
              </a:xfrm>
              <a:blipFill rotWithShape="0">
                <a:blip r:embed="rId2"/>
                <a:stretch>
                  <a:fillRect l="-1381" t="-1038" b="-8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3182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824910" cy="4699572"/>
          </a:xfrm>
        </p:spPr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poses</a:t>
            </a:r>
          </a:p>
          <a:p>
            <a:endParaRPr lang="mr-IN" altLang="zh-CN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endParaRPr lang="de-DE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06" y="2274713"/>
            <a:ext cx="6507678" cy="41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24088" y="1773741"/>
            <a:ext cx="8824910" cy="4699572"/>
          </a:xfrm>
        </p:spPr>
        <p:txBody>
          <a:bodyPr/>
          <a:lstStyle/>
          <a:p>
            <a:r>
              <a:rPr lang="en-US" altLang="zh-CN" dirty="0" smtClean="0"/>
              <a:t>Given:</a:t>
            </a:r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bank</a:t>
            </a:r>
          </a:p>
          <a:p>
            <a:endParaRPr lang="en-US" altLang="zh-CN" dirty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solve:</a:t>
            </a:r>
          </a:p>
          <a:p>
            <a:endParaRPr lang="en-US" altLang="zh-CN" dirty="0"/>
          </a:p>
          <a:p>
            <a:r>
              <a:rPr lang="en-US" altLang="zh-CN" dirty="0"/>
              <a:t>r</a:t>
            </a:r>
            <a:r>
              <a:rPr lang="en-US" altLang="zh-CN" dirty="0" smtClean="0"/>
              <a:t>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mr-IN" altLang="zh-CN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30052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224088" y="1773741"/>
                <a:ext cx="8824910" cy="4699572"/>
              </a:xfrm>
            </p:spPr>
            <p:txBody>
              <a:bodyPr/>
              <a:lstStyle/>
              <a:p>
                <a:r>
                  <a:rPr lang="en-US" altLang="zh-CN" dirty="0" smtClean="0"/>
                  <a:t>1.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formulate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energy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needs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optimized</a:t>
                </a:r>
              </a:p>
              <a:p>
                <a:endParaRPr lang="en-US" altLang="zh-CN" b="0" i="1" dirty="0" smtClean="0">
                  <a:latin typeface="Cambria Math" charset="0"/>
                </a:endParaRPr>
              </a:p>
              <a:p>
                <a:endParaRPr lang="en-US" altLang="zh-CN" i="1" dirty="0">
                  <a:latin typeface="Cambria Math" charset="0"/>
                </a:endParaRPr>
              </a:p>
              <a:p>
                <a:endParaRPr lang="en-US" altLang="zh-CN" b="0" i="1" dirty="0" smtClean="0">
                  <a:latin typeface="Cambria Math" charset="0"/>
                </a:endParaRPr>
              </a:p>
              <a:p>
                <a:endParaRPr lang="en-US" altLang="zh-CN" i="1" dirty="0">
                  <a:latin typeface="Cambria Math" charset="0"/>
                </a:endParaRPr>
              </a:p>
              <a:p>
                <a:endParaRPr lang="en-US" altLang="zh-CN" b="0" i="1" dirty="0" smtClean="0">
                  <a:latin typeface="Cambria Math" charset="0"/>
                </a:endParaRPr>
              </a:p>
              <a:p>
                <a:endParaRPr lang="en-US" altLang="zh-CN" i="1" dirty="0">
                  <a:latin typeface="Cambria Math" charset="0"/>
                </a:endParaRPr>
              </a:p>
              <a:p>
                <a:r>
                  <a:rPr lang="en-US" altLang="zh-CN" b="0" dirty="0" smtClean="0">
                    <a:latin typeface="Cambria Math" charset="0"/>
                  </a:rPr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𝑃𝑟𝑜𝑗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))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𝑃𝑟𝑜𝑗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))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b="0" dirty="0" smtClean="0">
                    <a:latin typeface="Cambria Math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zh-CN" b="0" i="1" dirty="0" smtClean="0">
                                <a:latin typeface="Cambria Math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mr-IN" altLang="zh-CN" b="0" i="1" dirty="0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𝑢</m:t>
                                </m:r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𝑣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eqAr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="0" dirty="0" smtClean="0">
                  <a:latin typeface="Cambria Math" charset="0"/>
                </a:endParaRPr>
              </a:p>
              <a:p>
                <a:r>
                  <a:rPr lang="zh-CN" altLang="en-US" b="0" dirty="0" smtClean="0"/>
                  <a:t>                                                        </a:t>
                </a:r>
                <a:endParaRPr lang="en-US" altLang="zh-CN" b="0" dirty="0" smtClean="0"/>
              </a:p>
              <a:p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vector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parameters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defines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rotationMatrix,translationVector</a:t>
                </a:r>
                <a:endParaRPr lang="en-US" altLang="zh-CN" b="0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vector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measurement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maps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measurement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mr-IN" altLang="zh-CN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88" y="1773741"/>
                <a:ext cx="8824910" cy="4699572"/>
              </a:xfrm>
              <a:blipFill rotWithShape="0">
                <a:blip r:embed="rId2"/>
                <a:stretch>
                  <a:fillRect l="-1451" t="-1167" b="-1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07951"/>
                  </p:ext>
                </p:extLst>
              </p:nvPr>
            </p:nvGraphicFramePr>
            <p:xfrm>
              <a:off x="678934" y="2262861"/>
              <a:ext cx="6096000" cy="13662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6831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kumimoji="0" lang="en-US" altLang="zh-CN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𝑃𝑟𝑜𝑗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𝐴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𝑅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kumimoji="0" lang="en-US" altLang="zh-CN" sz="16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0" lang="en-US" altLang="zh-CN" sz="16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0" lang="zh-CN" altLang="en-US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𝑇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𝑝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)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altLang="zh-CN" sz="1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0" lang="en-US" altLang="zh-CN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+mn-ea"/>
                                                <a:cs typeface="+mn-cs"/>
                                              </a:rPr>
                                              <m:t>)−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altLang="zh-CN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altLang="zh-CN" sz="1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0" lang="en-US" altLang="zh-CN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6831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07951"/>
                  </p:ext>
                </p:extLst>
              </p:nvPr>
            </p:nvGraphicFramePr>
            <p:xfrm>
              <a:off x="678934" y="2262861"/>
              <a:ext cx="6096000" cy="13662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683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99800" b="-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200" b="-99115"/>
                          </a:stretch>
                        </a:blipFill>
                      </a:tcPr>
                    </a:tc>
                  </a:tr>
                  <a:tr h="683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00893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200" t="-1008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73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</p:spPr>
            <p:txBody>
              <a:bodyPr/>
              <a:lstStyle/>
              <a:p>
                <a:r>
                  <a:rPr lang="en-US" altLang="zh-CN" dirty="0" smtClean="0"/>
                  <a:t>apply the chain rule: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with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×6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mr-IN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mr-IN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𝑐𝑎𝑚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𝑐𝑎𝑚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×6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w</a:t>
                </a:r>
                <a:r>
                  <a:rPr lang="en-US" altLang="zh-CN" dirty="0" smtClean="0"/>
                  <a:t>e can thus solve these three part  one after another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mr-IN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mr-IN" altLang="zh-C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altLang="zh-CN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with</m:t>
                      </m:r>
                      <m:r>
                        <a:rPr lang="en-US" altLang="zh-CN" b="0" i="0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r>
                        <a:rPr lang="en-US" altLang="zh-CN" b="0" i="0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num>
                        <m:den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mr-IN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𝑈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𝑈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mr-IN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𝑈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mr-IN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  <a:blipFill rotWithShape="0">
                <a:blip r:embed="rId2"/>
                <a:stretch>
                  <a:fillRect l="-1451" t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220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mr-IN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𝑐𝑎𝑚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𝑐𝑎𝑚</m:t>
                          </m:r>
                        </m:sup>
                      </m:sSubSup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mr-IN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𝑐𝑎𝑚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en-US" altLang="zh-CN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𝑐𝑎𝑚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altLang="zh-CN" dirty="0" smtClean="0"/>
              </a:p>
              <a:p>
                <a:pPr algn="ctr"/>
                <a:endParaRPr lang="en-US" altLang="zh-CN" dirty="0" smtClean="0"/>
              </a:p>
              <a:p>
                <a:pPr/>
                <a:r>
                  <a:rPr lang="en-US" altLang="zh-CN" dirty="0"/>
                  <a:t>w</a:t>
                </a:r>
                <a:r>
                  <a:rPr lang="en-US" altLang="zh-CN" dirty="0" smtClean="0"/>
                  <a:t>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𝑇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/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𝑐𝑎𝑚</m:t>
                              </m:r>
                            </m:sup>
                          </m:sSubSup>
                        </m:num>
                        <m:den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𝑐𝑎𝑚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/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mr-IN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altLang="zh-CN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altLang="zh-CN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</m:num>
                                      <m:den>
                                        <m:r>
                                          <a:rPr lang="mr-IN" altLang="zh-CN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</m:num>
                                      <m:den>
                                        <m: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mr-IN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</m:num>
                                      <m:den>
                                        <m:r>
                                          <a:rPr lang="mr-IN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/>
                <a:endParaRPr lang="en-US" altLang="zh-CN" dirty="0"/>
              </a:p>
              <a:p>
                <a:pPr/>
                <a:r>
                  <a:rPr lang="en-US" altLang="zh-CN" dirty="0" smtClean="0"/>
                  <a:t>w</a:t>
                </a:r>
                <a:r>
                  <a:rPr lang="en-US" altLang="zh-CN" dirty="0" smtClean="0"/>
                  <a:t>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num>
                        <m:den>
                          <m:r>
                            <a:rPr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×(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charset="0"/>
                        </a:rPr>
                        <m:t>𝑅</m:t>
                      </m:r>
                    </m:oMath>
                  </m:oMathPara>
                </a14:m>
                <a:endParaRPr lang="en-US" altLang="zh-CN" dirty="0" smtClean="0"/>
              </a:p>
              <a:p>
                <a:pPr/>
                <a:endParaRPr lang="en-US" altLang="zh-CN" dirty="0" smtClean="0"/>
              </a:p>
              <a:p>
                <a:pPr/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  <a:blipFill rotWithShape="0">
                <a:blip r:embed="rId3"/>
                <a:stretch>
                  <a:fillRect l="-1451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459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the skew-symmetric matrix and has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 denotes that the rotation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altLang="zh-CN" dirty="0" smtClean="0"/>
                  <a:t> is a function of exponential coordinates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𝑟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2. Solve the Non-Linear Least-Square problem using the </a:t>
                </a:r>
                <a:r>
                  <a:rPr lang="en-US" altLang="zh-CN" dirty="0" err="1" smtClean="0"/>
                  <a:t>Levenberg</a:t>
                </a:r>
                <a:r>
                  <a:rPr lang="en-US" altLang="zh-CN" dirty="0" smtClean="0"/>
                  <a:t>-Marquardt algorithm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/>
                  <a:t>i</a:t>
                </a:r>
                <a:r>
                  <a:rPr lang="en-US" altLang="zh-CN" dirty="0" smtClean="0"/>
                  <a:t>teration steps: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for </a:t>
                </a:r>
                <a:r>
                  <a:rPr lang="en-US" altLang="zh-CN" dirty="0" err="1" smtClean="0"/>
                  <a:t>Levenberg</a:t>
                </a:r>
                <a:r>
                  <a:rPr lang="en-US" altLang="zh-CN" dirty="0" smtClean="0"/>
                  <a:t>-Marquardt algorithm we have: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/>
                  <a:t>w</a:t>
                </a:r>
                <a:r>
                  <a:rPr lang="en-US" altLang="zh-CN" dirty="0" smtClean="0"/>
                  <a:t>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 denotes the residual at iteration I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s</a:t>
                </a:r>
                <a:r>
                  <a:rPr lang="en-US" altLang="zh-CN" dirty="0" smtClean="0"/>
                  <a:t>tep 1: initial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 with a small value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=0.001</m:t>
                    </m:r>
                  </m:oMath>
                </a14:m>
                <a:endParaRPr lang="en-US" altLang="zh-CN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altLang="zh-CN" dirty="0"/>
                  <a:t>s</a:t>
                </a:r>
                <a:r>
                  <a:rPr lang="en-US" altLang="zh-CN" dirty="0" smtClean="0"/>
                  <a:t>tep 2: compute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dirty="0"/>
                  <a:t>s</a:t>
                </a:r>
                <a:r>
                  <a:rPr lang="en-US" altLang="zh-CN" dirty="0" smtClean="0"/>
                  <a:t>tep 3: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then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⟵</m:t>
                    </m:r>
                    <m: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zh-CN" dirty="0" smtClean="0"/>
                  <a:t> and go back to step 2</a:t>
                </a:r>
              </a:p>
              <a:p>
                <a:r>
                  <a:rPr lang="en-US" altLang="zh-CN" dirty="0"/>
                  <a:t>s</a:t>
                </a:r>
                <a:r>
                  <a:rPr lang="en-US" altLang="zh-CN" dirty="0" smtClean="0"/>
                  <a:t>tep 4: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, 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⟵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/10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⟵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and go back to step 2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88" y="1773741"/>
                <a:ext cx="8824910" cy="4805189"/>
              </a:xfrm>
              <a:blipFill rotWithShape="0">
                <a:blip r:embed="rId3"/>
                <a:stretch>
                  <a:fillRect l="-1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1811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02" y="2826169"/>
            <a:ext cx="4254197" cy="319064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4088" y="994334"/>
            <a:ext cx="8824910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de-DE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" y="3066387"/>
            <a:ext cx="4267875" cy="29504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97556" y="2032364"/>
            <a:ext cx="239881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zh-CN" sz="1600" dirty="0" smtClean="0">
                <a:latin typeface="+mn-lt"/>
              </a:rPr>
              <a:t>Before </a:t>
            </a:r>
            <a:r>
              <a:rPr kumimoji="1" lang="en-US" altLang="zh-CN" sz="1600" smtClean="0">
                <a:latin typeface="+mn-lt"/>
              </a:rPr>
              <a:t>pose refinement</a:t>
            </a:r>
            <a:endParaRPr kumimoji="1" lang="zh-CN" altLang="en-US" sz="1600" dirty="0" err="1" smtClean="0">
              <a:latin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17493" y="2032364"/>
            <a:ext cx="2398816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zh-CN" sz="1600" dirty="0" smtClean="0">
                <a:latin typeface="+mn-lt"/>
              </a:rPr>
              <a:t>After</a:t>
            </a:r>
            <a:r>
              <a:rPr kumimoji="1" lang="en-US" altLang="zh-CN" sz="1600" dirty="0" smtClean="0">
                <a:latin typeface="+mn-lt"/>
              </a:rPr>
              <a:t> pose refinement</a:t>
            </a:r>
            <a:endParaRPr kumimoji="1" lang="zh-CN" altLang="en-US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1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Given: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calibrated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intrinsic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 </a:t>
            </a:r>
            <a:r>
              <a:rPr lang="en-US" altLang="zh-CN" dirty="0" smtClean="0"/>
              <a:t>RGB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perspectives</a:t>
            </a:r>
          </a:p>
          <a:p>
            <a:pPr eaLnBrk="1" hangingPunct="1">
              <a:lnSpc>
                <a:spcPct val="150000"/>
              </a:lnSpc>
            </a:pPr>
            <a:endParaRPr lang="en-US" altLang="zh-CN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minimizing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de-DE" dirty="0" smtClean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17469" y="3570013"/>
            <a:ext cx="8508999" cy="3469580"/>
          </a:xfrm>
        </p:spPr>
        <p:txBody>
          <a:bodyPr/>
          <a:lstStyle/>
          <a:p>
            <a:r>
              <a:rPr lang="en-US" altLang="zh-CN" sz="2800" dirty="0" smtClean="0"/>
              <a:t>Thanks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attention!</a:t>
            </a:r>
            <a:endParaRPr lang="de-DE" sz="28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Given:</a:t>
                </a:r>
              </a:p>
              <a:p>
                <a:r>
                  <a:rPr lang="en-US" altLang="zh-CN" dirty="0"/>
                  <a:t>g</a:t>
                </a:r>
                <a:r>
                  <a:rPr lang="en-US" altLang="zh-CN" dirty="0" smtClean="0"/>
                  <a:t>eometry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object: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length</a:t>
                </a:r>
                <a:r>
                  <a:rPr lang="mr-IN" altLang="zh-CN" dirty="0" smtClean="0"/>
                  <a:t> </a:t>
                </a:r>
                <a:r>
                  <a:rPr lang="mr-IN" altLang="zh-CN" dirty="0"/>
                  <a:t>= </a:t>
                </a:r>
                <a:r>
                  <a:rPr lang="mr-IN" altLang="zh-CN" dirty="0" smtClean="0"/>
                  <a:t>0.1650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width</a:t>
                </a:r>
                <a:r>
                  <a:rPr lang="mr-IN" altLang="zh-CN" dirty="0" smtClean="0"/>
                  <a:t> </a:t>
                </a:r>
                <a:r>
                  <a:rPr lang="mr-IN" altLang="zh-CN" dirty="0"/>
                  <a:t>= </a:t>
                </a:r>
                <a:r>
                  <a:rPr lang="mr-IN" altLang="zh-CN" dirty="0" smtClean="0"/>
                  <a:t>0.0630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m,</a:t>
                </a:r>
                <a:r>
                  <a:rPr lang="zh-CN" altLang="en-US" dirty="0" smtClean="0"/>
                  <a:t> </a:t>
                </a:r>
                <a:r>
                  <a:rPr lang="mr-IN" altLang="zh-CN" dirty="0" err="1" smtClean="0"/>
                  <a:t>h</a:t>
                </a:r>
                <a:r>
                  <a:rPr lang="en-US" altLang="zh-CN" dirty="0" smtClean="0"/>
                  <a:t>eight</a:t>
                </a:r>
                <a:r>
                  <a:rPr lang="mr-IN" altLang="zh-CN" dirty="0" smtClean="0"/>
                  <a:t> </a:t>
                </a:r>
                <a:r>
                  <a:rPr lang="mr-IN" altLang="zh-CN" dirty="0"/>
                  <a:t>= </a:t>
                </a:r>
                <a:r>
                  <a:rPr lang="mr-IN" altLang="zh-CN" dirty="0" smtClean="0"/>
                  <a:t>0.0930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Intrinsic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parameter: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=2960.37845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=1841.68855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=12235.23369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𝐴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world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coordinate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frame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located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centroid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object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solve: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initial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2D-3D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correspondence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object</a:t>
                </a:r>
              </a:p>
              <a:p>
                <a:endParaRPr lang="en-US" altLang="zh-CN" dirty="0" smtClean="0"/>
              </a:p>
              <a:p>
                <a:endParaRPr lang="mr-IN" altLang="zh-CN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33" t="-1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8009" y="1825688"/>
            <a:ext cx="8508999" cy="561651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2D-3D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init_texture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folder,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DSC_9744.JPG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e.g.A,B,C,F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ginput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coordinates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wo_A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wo_B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wo_C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wo_F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estimateWorldCameraPose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mr-IN" altLang="zh-CN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" y="3619456"/>
            <a:ext cx="1776984" cy="164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67" y="3687181"/>
            <a:ext cx="2933234" cy="151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07" y="4950142"/>
            <a:ext cx="3866299" cy="1888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319090" y="1825688"/>
                <a:ext cx="8723310" cy="5616512"/>
              </a:xfrm>
            </p:spPr>
            <p:txBody>
              <a:bodyPr/>
              <a:lstStyle/>
              <a:p>
                <a:r>
                  <a:rPr lang="en-US" altLang="zh-CN" dirty="0" smtClean="0"/>
                  <a:t>2.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U</a:t>
                </a:r>
                <a:r>
                  <a:rPr lang="en-US" altLang="zh-CN" dirty="0" smtClean="0"/>
                  <a:t>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PnP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initial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camera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r>
                  <a:rPr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estimateWorldCameraPose</a:t>
                </a:r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()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r</a:t>
                </a:r>
                <a:r>
                  <a:rPr lang="en-US" altLang="zh-CN" dirty="0" smtClean="0"/>
                  <a:t>eturn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worldOrientation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,</a:t>
                </a:r>
                <a:r>
                  <a:rPr lang="zh-CN" altLang="en-US" dirty="0" smtClean="0">
                    <a:solidFill>
                      <a:srgbClr val="999999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worldLocation</a:t>
                </a:r>
                <a:endParaRPr lang="en-US" altLang="zh-CN" dirty="0" smtClean="0">
                  <a:solidFill>
                    <a:srgbClr val="999999"/>
                  </a:solidFill>
                </a:endParaRP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3.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extrinsic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matrix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cameraPoseToExtrinsics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/>
                  <a:t>r</a:t>
                </a:r>
                <a:r>
                  <a:rPr lang="en-US" altLang="zh-CN" dirty="0" smtClean="0"/>
                  <a:t>eturn</a:t>
                </a:r>
                <a:r>
                  <a:rPr lang="zh-CN" altLang="en-US" dirty="0" smtClean="0">
                    <a:solidFill>
                      <a:srgbClr val="999999"/>
                    </a:solidFill>
                  </a:rPr>
                  <a:t> </a:t>
                </a:r>
                <a:r>
                  <a:rPr lang="en-US" altLang="zh-CN" dirty="0">
                    <a:solidFill>
                      <a:srgbClr val="999999"/>
                    </a:solidFill>
                  </a:rPr>
                  <a:t>rotationMatrix,translationVector</a:t>
                </a:r>
              </a:p>
              <a:p>
                <a:endParaRPr lang="en-US" altLang="zh-CN" dirty="0">
                  <a:solidFill>
                    <a:srgbClr val="999999"/>
                  </a:solidFill>
                </a:endParaRPr>
              </a:p>
              <a:p>
                <a:r>
                  <a:rPr lang="en-US" altLang="zh-CN" dirty="0" smtClean="0"/>
                  <a:t>4.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Select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interests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roi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MATLAB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>
                    <a:solidFill>
                      <a:srgbClr val="999999"/>
                    </a:solidFill>
                  </a:rPr>
                  <a:t>roipoly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()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roi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just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small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area</a:t>
                </a:r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where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object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occupies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image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dirty="0"/>
                  <a:t>r</a:t>
                </a:r>
                <a:r>
                  <a:rPr lang="en-US" altLang="zh-CN" dirty="0" smtClean="0"/>
                  <a:t>eturn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999999"/>
                    </a:solidFill>
                  </a:rPr>
                  <a:t>BW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binary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which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value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inside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</a:p>
              <a:p>
                <a:r>
                  <a:rPr lang="en-US" altLang="zh-CN" dirty="0" err="1" smtClean="0"/>
                  <a:t>roi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outside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roi</a:t>
                </a:r>
                <a:r>
                  <a:rPr lang="zh-CN" altLang="en-US" dirty="0" smtClean="0"/>
                  <a:t>  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very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helpful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later</a:t>
                </a:r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825688"/>
                <a:ext cx="8723310" cy="5616512"/>
              </a:xfrm>
              <a:blipFill rotWithShape="0">
                <a:blip r:embed="rId3"/>
                <a:stretch>
                  <a:fillRect l="-1398" t="-868" r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1411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4888"/>
            <a:ext cx="8723310" cy="5616512"/>
          </a:xfrm>
        </p:spPr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BW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object.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</a:p>
          <a:p>
            <a:r>
              <a:rPr lang="en-US" altLang="zh-CN" dirty="0" err="1" smtClean="0">
                <a:solidFill>
                  <a:srgbClr val="999999"/>
                </a:solidFill>
              </a:rPr>
              <a:t>vl_feat</a:t>
            </a:r>
            <a:r>
              <a:rPr lang="en-US" altLang="zh-CN" dirty="0" smtClean="0">
                <a:solidFill>
                  <a:srgbClr val="999999"/>
                </a:solidFill>
              </a:rPr>
              <a:t>()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VLFEAT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library</a:t>
            </a:r>
          </a:p>
          <a:p>
            <a:endParaRPr lang="en-US" altLang="zh-CN" dirty="0">
              <a:solidFill>
                <a:srgbClr val="999999"/>
              </a:solidFill>
            </a:endParaRP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en-US" altLang="zh-CN" dirty="0" smtClean="0"/>
              <a:t>2D-3D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/>
              <a:t>u</a:t>
            </a:r>
            <a:r>
              <a:rPr lang="en-US" altLang="zh-CN" dirty="0" smtClean="0"/>
              <a:t>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image’s</a:t>
            </a:r>
            <a:r>
              <a:rPr lang="zh-CN" altLang="en-US" dirty="0"/>
              <a:t> </a:t>
            </a:r>
            <a:r>
              <a:rPr lang="en-US" altLang="zh-CN" dirty="0" smtClean="0"/>
              <a:t>perspective.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rgbClr val="999999"/>
                </a:solidFill>
              </a:rPr>
              <a:t>pointsToWorld</a:t>
            </a:r>
            <a:r>
              <a:rPr lang="en-US" altLang="zh-CN" dirty="0" smtClean="0">
                <a:solidFill>
                  <a:srgbClr val="999999"/>
                </a:solidFill>
              </a:rPr>
              <a:t>()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rgbClr val="999999"/>
                </a:solidFill>
              </a:rPr>
              <a:t>TriangleRayIntersection</a:t>
            </a:r>
            <a:r>
              <a:rPr lang="en-US" altLang="zh-CN" dirty="0" smtClean="0">
                <a:solidFill>
                  <a:srgbClr val="999999"/>
                </a:solidFill>
              </a:rPr>
              <a:t>()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obtain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2D-3D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correspondentce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</a:p>
          <a:p>
            <a:endParaRPr lang="en-US" altLang="zh-CN" dirty="0"/>
          </a:p>
          <a:p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999999"/>
                </a:solidFill>
              </a:rPr>
              <a:t>INTERSECT</a:t>
            </a:r>
            <a:r>
              <a:rPr lang="en-US" altLang="zh-CN" dirty="0" smtClean="0">
                <a:solidFill>
                  <a:srgbClr val="999999"/>
                </a:solidFill>
              </a:rPr>
              <a:t>, </a:t>
            </a:r>
            <a:r>
              <a:rPr lang="en-US" altLang="zh-CN" dirty="0" err="1" smtClean="0">
                <a:solidFill>
                  <a:srgbClr val="999999"/>
                </a:solidFill>
              </a:rPr>
              <a:t>xcoor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2142901"/>
            <a:ext cx="3124708" cy="2083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859744"/>
            <a:ext cx="2044700" cy="18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4888"/>
            <a:ext cx="8723310" cy="5616512"/>
          </a:xfrm>
        </p:spPr>
        <p:txBody>
          <a:bodyPr/>
          <a:lstStyle/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INTERSECT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intersected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logical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intersected.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roi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rgbClr val="999999"/>
                </a:solidFill>
              </a:rPr>
              <a:t>desp_i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zh-CN" altLang="en-US" dirty="0" smtClean="0"/>
              <a:t>  </a:t>
            </a:r>
            <a:r>
              <a:rPr lang="en-US" altLang="zh-CN" dirty="0" err="1" smtClean="0">
                <a:solidFill>
                  <a:srgbClr val="999999"/>
                </a:solidFill>
              </a:rPr>
              <a:t>xcoor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represents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coordinates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7.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999999"/>
                </a:solidFill>
              </a:rPr>
              <a:t>DSC_9748.JPG</a:t>
            </a:r>
            <a:r>
              <a:rPr lang="zh-CN" altLang="en-US" dirty="0" smtClean="0">
                <a:solidFill>
                  <a:srgbClr val="999999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Split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obtain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2D-3D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58" y="4823387"/>
            <a:ext cx="1760908" cy="1649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4" y="4823387"/>
            <a:ext cx="1803400" cy="16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4888"/>
            <a:ext cx="8723310" cy="5616512"/>
          </a:xfrm>
        </p:spPr>
        <p:txBody>
          <a:bodyPr/>
          <a:lstStyle/>
          <a:p>
            <a:r>
              <a:rPr lang="en-US" altLang="zh-CN" dirty="0" smtClean="0"/>
              <a:t>8.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de-DE" sz="3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9" y="2208857"/>
            <a:ext cx="5765800" cy="42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Given:</a:t>
            </a:r>
          </a:p>
          <a:p>
            <a:endParaRPr lang="en-US" altLang="zh-CN" dirty="0" smtClean="0"/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2D-3D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solve:</a:t>
            </a:r>
          </a:p>
          <a:p>
            <a:endParaRPr lang="en-US" altLang="zh-CN" dirty="0"/>
          </a:p>
          <a:p>
            <a:r>
              <a:rPr lang="en-US" altLang="zh-CN" dirty="0"/>
              <a:t>c</a:t>
            </a:r>
            <a:r>
              <a:rPr lang="en-US" altLang="zh-CN" dirty="0" smtClean="0"/>
              <a:t>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r>
              <a:rPr lang="zh-CN" altLang="en-US" dirty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RANSAC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folder</a:t>
            </a:r>
          </a:p>
          <a:p>
            <a:endParaRPr lang="en-US" altLang="zh-CN" dirty="0" smtClean="0"/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</a:t>
            </a:r>
          </a:p>
          <a:p>
            <a:endParaRPr lang="mr-IN" altLang="zh-CN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PnP</a:t>
            </a:r>
            <a:endParaRPr lang="de-DE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39" y="4302980"/>
            <a:ext cx="4356100" cy="25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337</TotalTime>
  <Words>1047</Words>
  <Application>Microsoft Macintosh PowerPoint</Application>
  <PresentationFormat>全屏显示(4:3)</PresentationFormat>
  <Paragraphs>273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Calibri</vt:lpstr>
      <vt:lpstr>Cambria Math</vt:lpstr>
      <vt:lpstr>Courier New</vt:lpstr>
      <vt:lpstr>Symbol</vt:lpstr>
      <vt:lpstr>Wingdings</vt:lpstr>
      <vt:lpstr>宋体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Exercise 1 Tracking &amp; Detection</vt:lpstr>
      <vt:lpstr>Task description</vt:lpstr>
      <vt:lpstr>Task 1 model preparation</vt:lpstr>
      <vt:lpstr>Task 1 model preparation</vt:lpstr>
      <vt:lpstr>Task 1 model preparation</vt:lpstr>
      <vt:lpstr>Task 1 model preparation</vt:lpstr>
      <vt:lpstr>Task 1 model preparation</vt:lpstr>
      <vt:lpstr>Task 1 model preparation</vt:lpstr>
      <vt:lpstr>Task 2  pose estimation with PnP</vt:lpstr>
      <vt:lpstr>Task 2  pose estimation with PnP</vt:lpstr>
      <vt:lpstr>Task 2  pose estimation with PnP</vt:lpstr>
      <vt:lpstr>Task 2  pose estimation with PnP</vt:lpstr>
      <vt:lpstr>Task 2  pose estimation with PnP</vt:lpstr>
      <vt:lpstr>Task 3  pose refinement with non-linear optimization</vt:lpstr>
      <vt:lpstr>Task 3  pose refinement with non-linear optimization</vt:lpstr>
      <vt:lpstr>Task 3  pose refinement with non-linear optimization</vt:lpstr>
      <vt:lpstr>Task 3  pose refinement with non-linear optimization</vt:lpstr>
      <vt:lpstr>Task 3  pose refinement with non-linear optimization</vt:lpstr>
      <vt:lpstr>Task 3  pose refinement with non-linear optimization</vt:lpstr>
      <vt:lpstr>Exercise 1 Tracking &amp; Detection</vt:lpstr>
    </vt:vector>
  </TitlesOfParts>
  <Company/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 </cp:lastModifiedBy>
  <cp:revision>59</cp:revision>
  <cp:lastPrinted>2015-07-30T14:04:45Z</cp:lastPrinted>
  <dcterms:created xsi:type="dcterms:W3CDTF">2017-12-13T07:51:43Z</dcterms:created>
  <dcterms:modified xsi:type="dcterms:W3CDTF">2017-12-13T17:22:44Z</dcterms:modified>
</cp:coreProperties>
</file>